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3" r:id="rId13"/>
    <p:sldId id="315" r:id="rId14"/>
    <p:sldId id="316" r:id="rId15"/>
    <p:sldId id="317" r:id="rId16"/>
    <p:sldId id="329" r:id="rId17"/>
    <p:sldId id="318" r:id="rId18"/>
    <p:sldId id="319" r:id="rId19"/>
    <p:sldId id="320" r:id="rId20"/>
    <p:sldId id="321" r:id="rId21"/>
    <p:sldId id="330" r:id="rId22"/>
    <p:sldId id="322" r:id="rId23"/>
    <p:sldId id="331" r:id="rId24"/>
    <p:sldId id="323" r:id="rId25"/>
    <p:sldId id="332" r:id="rId26"/>
    <p:sldId id="333" r:id="rId27"/>
    <p:sldId id="334" r:id="rId28"/>
    <p:sldId id="324" r:id="rId29"/>
    <p:sldId id="325" r:id="rId30"/>
    <p:sldId id="326" r:id="rId31"/>
    <p:sldId id="335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/>
    <p:restoredTop sz="72497"/>
  </p:normalViewPr>
  <p:slideViewPr>
    <p:cSldViewPr snapToGrid="0">
      <p:cViewPr>
        <p:scale>
          <a:sx n="130" d="100"/>
          <a:sy n="130" d="100"/>
        </p:scale>
        <p:origin x="104" y="-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01423-57FF-1E4F-9D09-44EAD7093D17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83C7-F05B-AD49-822A-E5A3244314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119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맹자님</a:t>
            </a:r>
            <a:r>
              <a:rPr kumimoji="1" lang="ko-KR" altLang="en-US" dirty="0"/>
              <a:t> 말씀으로 알아보는 비판적 사고의 중요성</a:t>
            </a:r>
            <a:endParaRPr kumimoji="1" lang="en-US" altLang="ko-KR" dirty="0"/>
          </a:p>
          <a:p>
            <a:r>
              <a:rPr kumimoji="1" lang="ko-KR" altLang="en-US" dirty="0"/>
              <a:t>이란 제목으로 발표를 하게 된 소프트웨어학부 최동욱이라고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83C7-F05B-AD49-822A-E5A3244314E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8734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3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맹자님은 </a:t>
            </a:r>
            <a:r>
              <a:rPr lang="en-US" altLang="ko-KR" dirty="0"/>
              <a:t>＂</a:t>
            </a:r>
            <a:r>
              <a:rPr lang="ko-KR" altLang="en-US" dirty="0"/>
              <a:t>맹자</a:t>
            </a:r>
            <a:r>
              <a:rPr lang="en-US" altLang="ko-KR" dirty="0"/>
              <a:t>.</a:t>
            </a:r>
            <a:r>
              <a:rPr lang="ko-KR" altLang="en-US" dirty="0"/>
              <a:t> 진심 하 </a:t>
            </a:r>
            <a:r>
              <a:rPr lang="en-US" altLang="ko-KR" dirty="0"/>
              <a:t>”</a:t>
            </a:r>
            <a:r>
              <a:rPr lang="ko-KR" altLang="en-US" dirty="0"/>
              <a:t>에서 다음과 같이 말씀하셨습니다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“</a:t>
            </a:r>
            <a:r>
              <a:rPr lang="ko-KR" altLang="en-US" dirty="0" err="1"/>
              <a:t>진신서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즉불여무서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여기서 서는 상서 즉</a:t>
            </a:r>
            <a:r>
              <a:rPr lang="en-US" altLang="ko-KR" dirty="0"/>
              <a:t>,</a:t>
            </a:r>
            <a:r>
              <a:rPr lang="ko-KR" altLang="en-US" dirty="0"/>
              <a:t> 서경을 의미합니다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</a:t>
            </a:r>
            <a:r>
              <a:rPr lang="en-US" altLang="ko-KR" dirty="0"/>
              <a:t>,</a:t>
            </a:r>
            <a:r>
              <a:rPr lang="ko-KR" altLang="en-US" dirty="0"/>
              <a:t> 직역하자면 서경을 모두 믿는 것은 서경이 없는 것만 못하다 라는 뜻이 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서경은 대한한문 강의 시간에 </a:t>
            </a:r>
            <a:r>
              <a:rPr lang="ko-KR" altLang="en-US" dirty="0" err="1"/>
              <a:t>배웠다시피</a:t>
            </a:r>
            <a:r>
              <a:rPr lang="en-US" altLang="ko-KR" dirty="0"/>
              <a:t>,</a:t>
            </a:r>
            <a:r>
              <a:rPr lang="ko-KR" altLang="en-US" dirty="0"/>
              <a:t> 공자님이 편찬하신 책으로 유교의 </a:t>
            </a:r>
            <a:r>
              <a:rPr lang="en-US" altLang="ko-KR" dirty="0"/>
              <a:t>5</a:t>
            </a:r>
            <a:r>
              <a:rPr lang="ko-KR" altLang="en-US" dirty="0"/>
              <a:t>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서</a:t>
            </a:r>
            <a:r>
              <a:rPr lang="en-US" altLang="ko-KR" dirty="0"/>
              <a:t>3</a:t>
            </a:r>
            <a:r>
              <a:rPr lang="ko-KR" altLang="en-US" dirty="0"/>
              <a:t>경 중 하나로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당대부터 지금까지도 아주 높은 권위를 갖는 책임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배경지식을 갖고 다시 읽으면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720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“</a:t>
            </a:r>
            <a:r>
              <a:rPr lang="ko-KR" altLang="en-US" dirty="0"/>
              <a:t>아무리 권위 높은 것일지라도 곧이곧대로 다 받아들이는 것은 옳지 않다</a:t>
            </a:r>
            <a:r>
              <a:rPr lang="en-US" altLang="ko-KR" dirty="0"/>
              <a:t>.”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Þ"/>
            </a:pP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맹목적인 믿음의 위험성을 드러내시는 동시에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Þ"/>
            </a:pPr>
            <a:r>
              <a:rPr lang="ko-KR" altLang="en-US" dirty="0"/>
              <a:t> 아퀴나스와 마찬가지로 비판적 사고의 중요성을 강조했다고 할 수 있음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0703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맹자 님의 말씀을 통해 예시를 다시 바라보면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여러 권을 읽은 사람이 나머지 두 사람에 비해 지식은 많을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아무리 많은 책을 읽었어도 비판적인 독서를 하지 못했다면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과연 지혜롭다고 할 수 있을까</a:t>
            </a:r>
            <a:r>
              <a:rPr lang="en-US" altLang="ko-KR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더 지혜로운 사람은</a:t>
            </a:r>
            <a:r>
              <a:rPr lang="en-US" altLang="ko-KR" dirty="0"/>
              <a:t>?</a:t>
            </a:r>
            <a:r>
              <a:rPr lang="ko-KR" altLang="en-US" dirty="0"/>
              <a:t> 이란 질문에 </a:t>
            </a:r>
            <a:r>
              <a:rPr lang="en-US" altLang="ko-KR" dirty="0"/>
              <a:t>“</a:t>
            </a:r>
            <a:r>
              <a:rPr lang="ko-KR" altLang="en-US" dirty="0"/>
              <a:t>모른다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하실 수도 있지 않을까 생각을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0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우리들이 살아가는 현대사회에</a:t>
            </a:r>
            <a:r>
              <a:rPr lang="en-US" altLang="ko-KR" dirty="0"/>
              <a:t>,</a:t>
            </a:r>
            <a:r>
              <a:rPr lang="ko-KR" altLang="en-US" dirty="0"/>
              <a:t> 맹자님 말씀처럼 비판적 사고는 필수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947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비판적 사고가 작용하지 않아 일어난 대표적 사건으로 </a:t>
            </a:r>
            <a:r>
              <a:rPr lang="en-US" altLang="ko-KR" dirty="0"/>
              <a:t>JMS </a:t>
            </a:r>
            <a:r>
              <a:rPr lang="ko-KR" altLang="en-US" dirty="0"/>
              <a:t>사건을 들어 봤음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05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26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넷플릭스</a:t>
            </a:r>
            <a:r>
              <a:rPr lang="ko-KR" altLang="en-US" dirty="0"/>
              <a:t> 나는 </a:t>
            </a:r>
            <a:r>
              <a:rPr lang="ko-KR" altLang="en-US" dirty="0" err="1"/>
              <a:t>신이다라는</a:t>
            </a:r>
            <a:r>
              <a:rPr lang="ko-KR" altLang="en-US" dirty="0"/>
              <a:t> 프로그램에서 기독교복음선교회</a:t>
            </a:r>
            <a:r>
              <a:rPr lang="en-US" altLang="ko-KR" dirty="0"/>
              <a:t>,</a:t>
            </a:r>
            <a:r>
              <a:rPr lang="ko-KR" altLang="en-US" dirty="0"/>
              <a:t> 즉 </a:t>
            </a:r>
            <a:r>
              <a:rPr lang="en-US" altLang="ko-KR" dirty="0"/>
              <a:t>JMS</a:t>
            </a:r>
            <a:r>
              <a:rPr lang="ko-KR" altLang="en-US" dirty="0"/>
              <a:t>의 끔찍한 실태를 공개했고 한 동안 굉장한 화제였음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52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특히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교주 정명석의 여성 신도 성착취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성범죄 </a:t>
            </a:r>
            <a:r>
              <a:rPr lang="ko-KR" altLang="en-US" b="1" i="0" u="none" strike="noStrike" dirty="0">
                <a:solidFill>
                  <a:srgbClr val="BCC0C3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실태가 드러나면서 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시민들은 충격과 함께 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왜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?'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의문을 지우지 못했음</a:t>
            </a:r>
            <a:endParaRPr lang="en-US" altLang="ko-KR" b="0" i="0" u="none" strike="noStrike" dirty="0">
              <a:solidFill>
                <a:srgbClr val="BDC1C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대체 어떤 이유로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이런 끔찍한 집단에서 빠져 나오지 못했을까</a:t>
            </a:r>
            <a:endParaRPr lang="en-US" altLang="ko-KR" b="0" i="0" u="none" strike="noStrike" dirty="0">
              <a:solidFill>
                <a:srgbClr val="BDC1C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알아보기 위해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JMS</a:t>
            </a:r>
            <a:r>
              <a:rPr lang="ko-KR" altLang="en-US" b="0" i="0" u="none" strike="noStrike" dirty="0">
                <a:solidFill>
                  <a:srgbClr val="BDC1C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대해 조금 더 알아봄</a:t>
            </a:r>
            <a:endParaRPr lang="en-US" altLang="ko-KR" b="0" i="0" u="none" strike="noStrike" dirty="0">
              <a:solidFill>
                <a:srgbClr val="BDC1C6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855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교주 정명석은 </a:t>
            </a:r>
            <a:r>
              <a:rPr lang="en-US" altLang="ko-KR" dirty="0"/>
              <a:t>78</a:t>
            </a:r>
            <a:r>
              <a:rPr lang="ko-KR" altLang="en-US" dirty="0"/>
              <a:t>년 상경해 교단을 설립했고</a:t>
            </a:r>
            <a:r>
              <a:rPr lang="en-US" altLang="ko-KR" dirty="0"/>
              <a:t>,</a:t>
            </a:r>
            <a:r>
              <a:rPr lang="ko-KR" altLang="en-US" dirty="0"/>
              <a:t> 포교를 시작함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처음엔 지금과 같은 사이비의 느낌 보다는</a:t>
            </a:r>
            <a:r>
              <a:rPr lang="en-US" altLang="ko-KR" dirty="0"/>
              <a:t>,</a:t>
            </a:r>
            <a:r>
              <a:rPr lang="ko-KR" altLang="en-US" dirty="0"/>
              <a:t> 암울했던 </a:t>
            </a:r>
            <a:r>
              <a:rPr lang="en-US" altLang="ko-KR" dirty="0"/>
              <a:t>80</a:t>
            </a:r>
            <a:r>
              <a:rPr lang="ko-KR" altLang="en-US" dirty="0"/>
              <a:t>년대 엘리트 대학생들의 종교적 탈출구의 역할을 했다고 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기독교 등의 종교에 비해 딱딱하지 않고 부드러운 분위기에 많은 젊은 신도들이 생겨나게 되었고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그것이 뿌리가 되어 지금의 사이비의 형태까지 이어졌다고 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오른쪽 그림처럼 콘서트</a:t>
            </a:r>
            <a:r>
              <a:rPr lang="en-US" altLang="ko-KR" dirty="0"/>
              <a:t>,</a:t>
            </a:r>
            <a:r>
              <a:rPr lang="ko-KR" altLang="en-US" dirty="0"/>
              <a:t> 모델 강습</a:t>
            </a:r>
            <a:r>
              <a:rPr lang="en-US" altLang="ko-KR" dirty="0"/>
              <a:t>,</a:t>
            </a:r>
            <a:r>
              <a:rPr lang="ko-KR" altLang="en-US" dirty="0"/>
              <a:t> 음악 강습 등 종교와 거리가 먼 것부터 시작해 접근을 해서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서서히 편입된다고 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둘러싸인 상황에서 비판적 </a:t>
            </a:r>
            <a:r>
              <a:rPr lang="ko-KR" altLang="en-US" dirty="0" err="1"/>
              <a:t>사고란</a:t>
            </a:r>
            <a:r>
              <a:rPr lang="ko-KR" altLang="en-US" dirty="0"/>
              <a:t> 쉽지 않음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맹자님의 말씀 </a:t>
            </a:r>
            <a:r>
              <a:rPr lang="ko-KR" altLang="en-US" dirty="0" err="1"/>
              <a:t>처럼</a:t>
            </a:r>
            <a:r>
              <a:rPr lang="en-US" altLang="ko-KR" dirty="0"/>
              <a:t>,</a:t>
            </a:r>
            <a:r>
              <a:rPr lang="ko-KR" altLang="en-US" dirty="0"/>
              <a:t> 비판적 사고 했더라면</a:t>
            </a:r>
            <a:r>
              <a:rPr lang="en-US" altLang="ko-KR" dirty="0"/>
              <a:t>~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0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883C7-F05B-AD49-822A-E5A3244314E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182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신도들의 입장에선 교주의 말씀이 마치 서경과 같은 엄청난 권위 자랑했을 것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</a:t>
            </a:r>
            <a:r>
              <a:rPr lang="ko-KR" altLang="en-US" dirty="0"/>
              <a:t> 그럼에도 비판적 사고가 중요하다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09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 </a:t>
            </a:r>
            <a:r>
              <a:rPr lang="en-US" altLang="ko-KR" dirty="0"/>
              <a:t>AI</a:t>
            </a:r>
            <a:r>
              <a:rPr lang="ko-KR" altLang="en-US" dirty="0"/>
              <a:t>와 관련한 얘기를 조금만 덧붙이려고 함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5007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정말 </a:t>
            </a:r>
            <a:r>
              <a:rPr lang="en-US" altLang="ko-KR" dirty="0" err="1"/>
              <a:t>chatGPT</a:t>
            </a:r>
            <a:r>
              <a:rPr lang="ko-KR" altLang="en-US" dirty="0"/>
              <a:t>시대라고 할 수 있을 것 같음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동안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가 열풍이라고 해도 </a:t>
            </a:r>
            <a:r>
              <a:rPr lang="en-US" altLang="ko-KR" dirty="0" err="1"/>
              <a:t>chatGPT</a:t>
            </a:r>
            <a:r>
              <a:rPr lang="ko-KR" altLang="en-US" dirty="0"/>
              <a:t> 만큼 우리의 삶에 깊게 들어온 것은 없지 않았나 생각이 듦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언어생성모델 시장에 불이 붙어</a:t>
            </a:r>
            <a:r>
              <a:rPr lang="en-US" altLang="ko-KR" dirty="0"/>
              <a:t>,</a:t>
            </a:r>
            <a:r>
              <a:rPr lang="ko-KR" altLang="en-US" dirty="0"/>
              <a:t> 내놓으라 하는 </a:t>
            </a:r>
            <a:r>
              <a:rPr lang="en-US" altLang="ko-KR" dirty="0"/>
              <a:t>IT </a:t>
            </a:r>
            <a:r>
              <a:rPr lang="ko-KR" altLang="en-US" dirty="0" err="1"/>
              <a:t>회사들에서</a:t>
            </a:r>
            <a:r>
              <a:rPr lang="ko-KR" altLang="en-US" dirty="0"/>
              <a:t> 저마다의 서비스를 내놓고 있음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79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이들은 </a:t>
            </a:r>
            <a:r>
              <a:rPr lang="en-US" altLang="ko-KR" dirty="0"/>
              <a:t>Large Language Model,</a:t>
            </a:r>
            <a:r>
              <a:rPr lang="ko-KR" altLang="en-US" dirty="0"/>
              <a:t> 즉 </a:t>
            </a:r>
            <a:r>
              <a:rPr lang="en-US" altLang="ko-KR" dirty="0"/>
              <a:t>LLM</a:t>
            </a:r>
            <a:r>
              <a:rPr lang="ko-KR" altLang="en-US" dirty="0"/>
              <a:t>에 기반한 서비스라 부를 수 있음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LLM</a:t>
            </a:r>
            <a:r>
              <a:rPr lang="ko-KR" altLang="en-US" dirty="0"/>
              <a:t>이 지식을 얻는 방식은 아래와 같음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기존 문장이 있을 때</a:t>
            </a:r>
            <a:r>
              <a:rPr lang="en-US" altLang="ko-KR" dirty="0"/>
              <a:t>,</a:t>
            </a:r>
            <a:r>
              <a:rPr lang="ko-KR" altLang="en-US" dirty="0"/>
              <a:t> 이를 왼쪽처럼 </a:t>
            </a:r>
            <a:r>
              <a:rPr lang="en-US" altLang="ko-KR" dirty="0"/>
              <a:t>MASK token</a:t>
            </a:r>
            <a:r>
              <a:rPr lang="ko-KR" altLang="en-US" dirty="0" err="1"/>
              <a:t>으로</a:t>
            </a:r>
            <a:r>
              <a:rPr lang="ko-KR" altLang="en-US" dirty="0"/>
              <a:t> 가리거나</a:t>
            </a:r>
            <a:r>
              <a:rPr lang="en-US" altLang="ko-KR" dirty="0"/>
              <a:t>,</a:t>
            </a:r>
            <a:r>
              <a:rPr lang="ko-KR" altLang="en-US" dirty="0"/>
              <a:t> 오른쪽처럼 빈칸을 뚫습니다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 모델이 </a:t>
            </a:r>
            <a:r>
              <a:rPr lang="en-US" altLang="ko-KR" dirty="0"/>
              <a:t>MASK</a:t>
            </a:r>
            <a:r>
              <a:rPr lang="ko-KR" altLang="en-US" dirty="0"/>
              <a:t>나 빈칸에 해당할 만한 단어를 생성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기존의 정답과 비교해서</a:t>
            </a:r>
            <a:r>
              <a:rPr lang="en-US" altLang="ko-KR" dirty="0"/>
              <a:t>,</a:t>
            </a:r>
            <a:r>
              <a:rPr lang="ko-KR" altLang="en-US" dirty="0"/>
              <a:t> 정답에 가깝게 생성하도록 모델을 학습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매개변수가 </a:t>
            </a:r>
            <a:r>
              <a:rPr lang="ko-KR" altLang="en-US" dirty="0" err="1"/>
              <a:t>수천억개</a:t>
            </a:r>
            <a:r>
              <a:rPr lang="ko-KR" altLang="en-US" dirty="0"/>
              <a:t> 이상이기 때문에</a:t>
            </a:r>
            <a:r>
              <a:rPr lang="en-US" altLang="ko-KR" dirty="0"/>
              <a:t>,</a:t>
            </a:r>
            <a:r>
              <a:rPr lang="ko-KR" altLang="en-US" dirty="0"/>
              <a:t> 언어적 능력은 정말 탁월합니다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062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악보에 대해 학습해서 작곡을 해주기도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코드에 대해 학습해서 웹사이트를 만들기도 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이렇다 보니</a:t>
            </a:r>
            <a:r>
              <a:rPr lang="en-US" altLang="ko-KR" dirty="0"/>
              <a:t>,</a:t>
            </a:r>
            <a:r>
              <a:rPr lang="ko-KR" altLang="en-US" dirty="0"/>
              <a:t> 이런 생성모델들을 잘 쓸 수 있는 방법을 강의로 만들어 팔기도 함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825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여기에 </a:t>
            </a:r>
            <a:r>
              <a:rPr lang="en-US" altLang="ko-KR" dirty="0"/>
              <a:t>GPT-4</a:t>
            </a:r>
            <a:r>
              <a:rPr lang="ko-KR" altLang="en-US" dirty="0"/>
              <a:t>가 올해 초 공개되면서</a:t>
            </a:r>
            <a:r>
              <a:rPr lang="en-US" altLang="ko-KR" dirty="0"/>
              <a:t>,</a:t>
            </a:r>
            <a:r>
              <a:rPr lang="ko-KR" altLang="en-US" dirty="0"/>
              <a:t> 성능이 더 증가했음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아래의 표엔 </a:t>
            </a:r>
            <a:r>
              <a:rPr lang="en-US" altLang="ko-KR" dirty="0"/>
              <a:t>9</a:t>
            </a:r>
            <a:r>
              <a:rPr lang="ko-KR" altLang="en-US" dirty="0"/>
              <a:t>가지 분야가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Learning, technology, writing, history, math, science, recommendation, code,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분야들에서 기존 </a:t>
            </a:r>
            <a:r>
              <a:rPr lang="en-US" altLang="ko-KR" dirty="0" err="1"/>
              <a:t>chatgpt</a:t>
            </a:r>
            <a:r>
              <a:rPr lang="en-US" altLang="ko-KR" dirty="0"/>
              <a:t> v4</a:t>
            </a:r>
            <a:r>
              <a:rPr lang="ko-KR" altLang="en-US" dirty="0"/>
              <a:t>에 해당하는 </a:t>
            </a:r>
            <a:r>
              <a:rPr lang="en-US" altLang="ko-KR" dirty="0"/>
              <a:t>GPT 3.5</a:t>
            </a:r>
            <a:r>
              <a:rPr lang="ko-KR" altLang="en-US" dirty="0"/>
              <a:t>는 높게는 </a:t>
            </a:r>
            <a:r>
              <a:rPr lang="en-US" altLang="ko-KR" dirty="0"/>
              <a:t>60%</a:t>
            </a:r>
            <a:r>
              <a:rPr lang="ko-KR" altLang="en-US" dirty="0"/>
              <a:t> 낮게는 </a:t>
            </a:r>
            <a:r>
              <a:rPr lang="en-US" altLang="ko-KR" dirty="0"/>
              <a:t>50%</a:t>
            </a:r>
            <a:r>
              <a:rPr lang="ko-KR" altLang="en-US" dirty="0"/>
              <a:t> 정도의 정확도를 보였는데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gpt-4</a:t>
            </a:r>
            <a:r>
              <a:rPr lang="ko-KR" altLang="en-US" dirty="0"/>
              <a:t>는 낮게는 </a:t>
            </a:r>
            <a:r>
              <a:rPr lang="en-US" altLang="ko-KR" dirty="0"/>
              <a:t>70%,</a:t>
            </a:r>
            <a:r>
              <a:rPr lang="ko-KR" altLang="en-US" dirty="0"/>
              <a:t> 높게는 </a:t>
            </a:r>
            <a:r>
              <a:rPr lang="en-US" altLang="ko-KR" dirty="0"/>
              <a:t>80%</a:t>
            </a:r>
            <a:r>
              <a:rPr lang="ko-KR" altLang="en-US" dirty="0"/>
              <a:t>에 이르는 성능을 보임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오른쪽은 텍스트 외에</a:t>
            </a:r>
            <a:r>
              <a:rPr lang="en-US" altLang="ko-KR" dirty="0"/>
              <a:t>,</a:t>
            </a:r>
            <a:r>
              <a:rPr lang="ko-KR" altLang="en-US" dirty="0"/>
              <a:t> 이미지 데이터를 같이 학습시켜 이미지도 해석하는 모습임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733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이처럼 </a:t>
            </a:r>
            <a:r>
              <a:rPr lang="en-US" altLang="ko-KR" dirty="0"/>
              <a:t>Ai</a:t>
            </a:r>
            <a:r>
              <a:rPr lang="ko-KR" altLang="en-US" dirty="0"/>
              <a:t>와 함께하는 삶은 상수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여전히 문제가 존재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Ex. </a:t>
            </a:r>
            <a:r>
              <a:rPr lang="ko-KR" altLang="en-US" dirty="0"/>
              <a:t>환각효과 등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594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왼쪽 사진은 여러분들 많이 아실 것 같은데요</a:t>
            </a:r>
            <a:r>
              <a:rPr lang="en-US" altLang="ko-KR" dirty="0"/>
              <a:t>,</a:t>
            </a:r>
            <a:r>
              <a:rPr lang="ko-KR" altLang="en-US" dirty="0"/>
              <a:t> 세종대왕 맥북프로 던짐 사건임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지금은 이 정도의 오답을 내놓지는 않는다고 하는데</a:t>
            </a:r>
            <a:r>
              <a:rPr lang="en-US" altLang="ko-KR" dirty="0"/>
              <a:t>,</a:t>
            </a:r>
            <a:r>
              <a:rPr lang="ko-KR" altLang="en-US" dirty="0"/>
              <a:t> 그럼에도 다른 문제들이 여전히 존재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성능이 증가했더라도</a:t>
            </a:r>
            <a:r>
              <a:rPr lang="en-US" altLang="ko-KR" dirty="0"/>
              <a:t>,</a:t>
            </a:r>
            <a:r>
              <a:rPr lang="ko-KR" altLang="en-US" dirty="0"/>
              <a:t> 아직 </a:t>
            </a:r>
            <a:r>
              <a:rPr lang="ko-KR" altLang="en-US" dirty="0" err="1"/>
              <a:t>수학같은</a:t>
            </a:r>
            <a:r>
              <a:rPr lang="ko-KR" altLang="en-US" dirty="0"/>
              <a:t> 비언어적 정보에 </a:t>
            </a:r>
            <a:r>
              <a:rPr lang="en-US" altLang="ko-KR" dirty="0"/>
              <a:t>10</a:t>
            </a:r>
            <a:r>
              <a:rPr lang="ko-KR" altLang="en-US" dirty="0"/>
              <a:t>번 중 </a:t>
            </a:r>
            <a:r>
              <a:rPr lang="en-US" altLang="ko-KR" dirty="0"/>
              <a:t>2~3</a:t>
            </a:r>
            <a:r>
              <a:rPr lang="ko-KR" altLang="en-US" dirty="0"/>
              <a:t>번은 오답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편향적 정보에 대해선 답변을 회피하는 모습을 보이지만</a:t>
            </a:r>
            <a:r>
              <a:rPr lang="en-US" altLang="ko-KR" dirty="0"/>
              <a:t>,</a:t>
            </a:r>
            <a:r>
              <a:rPr lang="ko-KR" altLang="en-US" dirty="0"/>
              <a:t> 그래도 여전히 가능성 존재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특정 </a:t>
            </a:r>
            <a:r>
              <a:rPr lang="en-US" altLang="ko-KR" dirty="0"/>
              <a:t>fact</a:t>
            </a:r>
            <a:r>
              <a:rPr lang="ko-KR" altLang="en-US" dirty="0"/>
              <a:t>가 바뀌었다고 해도</a:t>
            </a:r>
            <a:r>
              <a:rPr lang="en-US" altLang="ko-KR" dirty="0"/>
              <a:t>,</a:t>
            </a:r>
            <a:r>
              <a:rPr lang="ko-KR" altLang="en-US" dirty="0"/>
              <a:t> 수정이 어려움 </a:t>
            </a:r>
            <a:r>
              <a:rPr lang="en-US" altLang="ko-KR" dirty="0"/>
              <a:t>(</a:t>
            </a:r>
            <a:r>
              <a:rPr lang="ko-KR" altLang="en-US" dirty="0"/>
              <a:t>위키처럼 값 하나만 딱 바꾸면 </a:t>
            </a:r>
            <a:r>
              <a:rPr lang="ko-KR" altLang="en-US" dirty="0" err="1"/>
              <a:t>되는게</a:t>
            </a:r>
            <a:r>
              <a:rPr lang="ko-KR" altLang="en-US" dirty="0"/>
              <a:t> 아님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학습한 데이터셋을 공개하지 않습니다</a:t>
            </a:r>
            <a:r>
              <a:rPr lang="en-US" altLang="ko-KR" dirty="0"/>
              <a:t>.</a:t>
            </a:r>
            <a:r>
              <a:rPr lang="ko-KR" altLang="en-US" dirty="0"/>
              <a:t> 몇몇 기존 데이터셋과 웹에서 </a:t>
            </a:r>
            <a:r>
              <a:rPr lang="ko-KR" altLang="en-US" dirty="0" err="1"/>
              <a:t>크롤한</a:t>
            </a:r>
            <a:r>
              <a:rPr lang="ko-KR" altLang="en-US" dirty="0"/>
              <a:t> 데이터들을 활용한다 하는데</a:t>
            </a:r>
            <a:r>
              <a:rPr lang="en-US" altLang="ko-KR" dirty="0"/>
              <a:t>,</a:t>
            </a:r>
            <a:r>
              <a:rPr lang="ko-KR" altLang="en-US" dirty="0"/>
              <a:t> 어떤 데이터가 들어가 있을지 모름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답변을 생성했을 때</a:t>
            </a:r>
            <a:r>
              <a:rPr lang="en-US" altLang="ko-KR" dirty="0"/>
              <a:t>,</a:t>
            </a:r>
            <a:r>
              <a:rPr lang="ko-KR" altLang="en-US" dirty="0"/>
              <a:t> 출처도 제공되지 않기 때문에</a:t>
            </a:r>
            <a:r>
              <a:rPr lang="en-US" altLang="ko-KR" dirty="0"/>
              <a:t>,</a:t>
            </a:r>
            <a:r>
              <a:rPr lang="ko-KR" altLang="en-US" dirty="0"/>
              <a:t> 신뢰도가 떨어짐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06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얀 </a:t>
            </a:r>
            <a:r>
              <a:rPr lang="ko-KR" altLang="en-US" dirty="0" err="1"/>
              <a:t>르쿤이란</a:t>
            </a:r>
            <a:r>
              <a:rPr lang="ko-KR" altLang="en-US" dirty="0"/>
              <a:t> 세계적으로 저명한 인공지능 과학자는 이렇게 </a:t>
            </a:r>
            <a:r>
              <a:rPr lang="en-US" altLang="ko-KR" dirty="0"/>
              <a:t>LLM</a:t>
            </a:r>
            <a:r>
              <a:rPr lang="ko-KR" altLang="en-US" dirty="0"/>
              <a:t>에 대해 회의적인 의견 내놓기도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</a:t>
            </a:r>
            <a:r>
              <a:rPr lang="en-US" altLang="ko-KR" dirty="0"/>
              <a:t>,</a:t>
            </a:r>
            <a:r>
              <a:rPr lang="ko-KR" altLang="en-US" dirty="0"/>
              <a:t> 소속을 보시면 아시겠지만 경쟁사인 메타</a:t>
            </a:r>
            <a:r>
              <a:rPr lang="en-US" altLang="ko-KR" dirty="0"/>
              <a:t>,</a:t>
            </a:r>
            <a:r>
              <a:rPr lang="ko-KR" altLang="en-US" dirty="0"/>
              <a:t> 페이스북 소속이십니다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그걸 </a:t>
            </a:r>
            <a:r>
              <a:rPr lang="ko-KR" altLang="en-US" dirty="0" err="1"/>
              <a:t>감안해야하지만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꽃길만</a:t>
            </a:r>
            <a:r>
              <a:rPr lang="ko-KR" altLang="en-US" dirty="0"/>
              <a:t> </a:t>
            </a:r>
            <a:r>
              <a:rPr lang="ko-KR" altLang="en-US" dirty="0" err="1"/>
              <a:t>깔려있는</a:t>
            </a:r>
            <a:r>
              <a:rPr lang="ko-KR" altLang="en-US" dirty="0"/>
              <a:t> 것은 </a:t>
            </a:r>
            <a:r>
              <a:rPr lang="ko-KR" altLang="en-US" dirty="0" err="1"/>
              <a:t>아니다라는</a:t>
            </a:r>
            <a:r>
              <a:rPr lang="ko-KR" altLang="en-US" dirty="0"/>
              <a:t> 것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3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물론 이 항목들이 완벽은 아니어도 개선의 가능성이 충분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여기서의 걱정은 더 광범위하게 쓰여 우리 삶에 밀접하게 들어왔을 때</a:t>
            </a:r>
            <a:r>
              <a:rPr lang="en-US" altLang="ko-KR" dirty="0"/>
              <a:t>,</a:t>
            </a:r>
            <a:r>
              <a:rPr lang="ko-KR" altLang="en-US" dirty="0"/>
              <a:t> 우리가 비판적으로 받아들일 수 </a:t>
            </a:r>
            <a:r>
              <a:rPr lang="ko-KR" altLang="en-US" dirty="0" err="1"/>
              <a:t>있을까임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연령 제한이 도입되곤 있다 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어떻게든</a:t>
            </a:r>
            <a:r>
              <a:rPr lang="ko-KR" altLang="en-US" dirty="0"/>
              <a:t> 사용하게 될 텐데</a:t>
            </a:r>
            <a:r>
              <a:rPr lang="en-US" altLang="ko-KR" dirty="0"/>
              <a:t>,</a:t>
            </a:r>
            <a:r>
              <a:rPr lang="ko-KR" altLang="en-US" dirty="0"/>
              <a:t> 그들은 비판적 사고를 할 수 있을까</a:t>
            </a:r>
            <a:r>
              <a:rPr lang="en-US" altLang="ko-KR" dirty="0"/>
              <a:t>?</a:t>
            </a:r>
            <a:r>
              <a:rPr lang="ko-KR" altLang="en-US" dirty="0"/>
              <a:t> 생각이 듭니다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58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일단 발표에 앞서 말하고자 하는 비판적 사고란 무엇인지 알아보겠습니다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4248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마무리 하자면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AI </a:t>
            </a:r>
            <a:r>
              <a:rPr lang="ko-KR" altLang="en-US" dirty="0"/>
              <a:t>시대를 살아가면서 적극적으로 받아들이는 것은 물론 정말 중요하다고 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한 편으론 맹자님의 말씀을 귀담아 듣고 비판적 자세는 머릿속에 담아두어야 하지 않을까</a:t>
            </a:r>
            <a:r>
              <a:rPr lang="en-US" altLang="ko-KR" dirty="0"/>
              <a:t>?</a:t>
            </a:r>
            <a:r>
              <a:rPr lang="ko-KR" altLang="en-US" dirty="0"/>
              <a:t> 라는 생각이듭니다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531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 이상으로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 들어주셔서 감사합니다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10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위키피디아에 적힌 내용에 의하면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판단을 위해 사실을 먼저 분석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분석은 합리적</a:t>
            </a:r>
            <a:r>
              <a:rPr lang="en-US" altLang="ko-KR" dirty="0"/>
              <a:t>,</a:t>
            </a:r>
            <a:r>
              <a:rPr lang="ko-KR" altLang="en-US" dirty="0"/>
              <a:t> 회의적</a:t>
            </a:r>
            <a:r>
              <a:rPr lang="en-US" altLang="ko-KR" dirty="0"/>
              <a:t>,</a:t>
            </a:r>
            <a:r>
              <a:rPr lang="ko-KR" altLang="en-US" dirty="0"/>
              <a:t> 편향되지 않은 분석이고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사실적 증거에 대한 평가 등도 포함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말로는 어려우니 예시 </a:t>
            </a:r>
          </a:p>
        </p:txBody>
      </p:sp>
    </p:spTree>
    <p:extLst>
      <p:ext uri="{BB962C8B-B14F-4D97-AF65-F5344CB8AC3E}">
        <p14:creationId xmlns:p14="http://schemas.microsoft.com/office/powerpoint/2010/main" val="255301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 가지 경우에 대해</a:t>
            </a:r>
            <a:r>
              <a:rPr lang="en-US" altLang="ko-KR" dirty="0"/>
              <a:t>,</a:t>
            </a:r>
            <a:r>
              <a:rPr lang="ko-KR" altLang="en-US" dirty="0"/>
              <a:t> 더 지혜로운 사람이 누구인지 선택해야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첫째 </a:t>
            </a:r>
            <a:r>
              <a:rPr lang="en-US" altLang="ko-KR" dirty="0"/>
              <a:t>-&gt;</a:t>
            </a:r>
            <a:r>
              <a:rPr lang="ko-KR" altLang="en-US" dirty="0"/>
              <a:t> 책을 안 읽은 사람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둘째 </a:t>
            </a:r>
            <a:r>
              <a:rPr lang="en-US" altLang="ko-KR" dirty="0"/>
              <a:t>-&gt;</a:t>
            </a:r>
            <a:r>
              <a:rPr lang="ko-KR" altLang="en-US" dirty="0"/>
              <a:t> 책을 한 권 읽은 사람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셋째 </a:t>
            </a:r>
            <a:r>
              <a:rPr lang="en-US" altLang="ko-KR" dirty="0"/>
              <a:t>-&gt;</a:t>
            </a:r>
            <a:r>
              <a:rPr lang="ko-KR" altLang="en-US" dirty="0"/>
              <a:t> 책을 여러 권 읽은 사람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모두</a:t>
            </a:r>
            <a:r>
              <a:rPr lang="ko-KR" altLang="en-US" dirty="0"/>
              <a:t> 세번째 케이스를 고를 것이라 생각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책을 안 읽은 사람은 아예 </a:t>
            </a:r>
            <a:r>
              <a:rPr lang="ko-KR" altLang="en-US" dirty="0" err="1"/>
              <a:t>제쳐두고</a:t>
            </a:r>
            <a:r>
              <a:rPr lang="en-US" altLang="ko-KR" dirty="0"/>
              <a:t>,</a:t>
            </a:r>
            <a:r>
              <a:rPr lang="ko-KR" altLang="en-US" dirty="0"/>
              <a:t> 둘째와 셋째를 비교해 보자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232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둘째 책을 한권만 읽은 사람에 대한 유명한 격언 있음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42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강호동님이 얘기하셨듯이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책을 한 권만 읽은 사람의 철학은 위험하다는 이런 말을 많이 들어 보셨을 것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42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사실 이 말은 중세 기독교 신학자이자 철학자 토마스 아퀴나스가 처음 한 말이라 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정확한 </a:t>
            </a:r>
            <a:r>
              <a:rPr lang="ko-KR" altLang="en-US" dirty="0" err="1"/>
              <a:t>워딩은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한 권의 책 밖에 읽지 않은 사람을 조심하라</a:t>
            </a:r>
            <a:r>
              <a:rPr lang="en-US" altLang="ko-KR" dirty="0"/>
              <a:t>”</a:t>
            </a:r>
            <a:r>
              <a:rPr lang="ko-KR" altLang="en-US" dirty="0"/>
              <a:t> 였음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말은 즉</a:t>
            </a:r>
            <a:r>
              <a:rPr lang="en-US" altLang="ko-KR" dirty="0"/>
              <a:t>,</a:t>
            </a:r>
            <a:r>
              <a:rPr lang="ko-KR" altLang="en-US" dirty="0"/>
              <a:t> 한 권의 책만 읽어 얻게 된 독선적 이념의 폐해를 경계해야 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이는 앞에서 얘기 했듯이 합리적</a:t>
            </a:r>
            <a:r>
              <a:rPr lang="en-US" altLang="ko-KR" dirty="0"/>
              <a:t>,</a:t>
            </a:r>
            <a:r>
              <a:rPr lang="ko-KR" altLang="en-US" dirty="0"/>
              <a:t> 회의적</a:t>
            </a:r>
            <a:r>
              <a:rPr lang="en-US" altLang="ko-KR" dirty="0"/>
              <a:t>,</a:t>
            </a:r>
            <a:r>
              <a:rPr lang="ko-KR" altLang="en-US" dirty="0"/>
              <a:t> 편향되지 않은 사고를 의미하는 비판적 사고와 거리가 멀다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비판적 사고의 중요성을 강조하고 있다고도 볼 수 있겠습니다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58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이 케이스에 대해 맹자님은 모른다고 하실 수도 있겠다고 생각이 들었는데요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근거는 맹자님이 하신 다음의 말씀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80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FD6A1-5686-3745-A272-971B5B153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725045-B542-C271-D836-FC3A98307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C518E-7A4E-9093-9353-5483093A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EDDB6-32CA-B994-1B75-26EA4392E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35718-4181-AF97-97FE-EDC0EC0C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87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45DCA-397C-3160-9223-BB56A4F7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554252-D047-4AF8-89F2-B6BB0F3D5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BB034-7FE3-5F0B-EB4F-D1136FEC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EA09C-1929-833C-E704-AA5E0FD4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E648BE-391E-0912-7CD5-1CB6830A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436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A34277-4643-F013-62BC-C4975BD03F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63AB5E-2AE8-C68B-19D9-9E5BA48F3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482117-5A17-0F6C-308F-33EC56B7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C7AAC-1EA2-6888-C437-CA6C7D69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05C39-595D-C31D-2678-17775B21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465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40D45-CE76-133A-1DB2-702EE0FE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04B1B2-700A-CBF5-8A4A-29FAAA230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C6E71-AD94-7DBE-C668-8E1E22B0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2E40A-58A1-85FC-F28B-CB09DB5C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82CFB-8CAB-04A0-26AA-DC402676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331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59EAB-A253-B82D-2FD2-BC0E4517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52743-3981-565B-6DA1-09A9ADE4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45E92-5BA3-D164-6D50-736615D0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9091C-6855-2BD5-FF7D-0273808C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3DB05-40E6-C7FD-478C-53700D88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172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B02B7-691B-8198-D1D7-DAC1A301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78B35-C5DF-A7CA-7254-A6699FD59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F44B7E-DF9D-F902-52F2-80854F218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8154A-3C0D-D1A4-E0B0-986448D8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0076AF-7FD9-9482-A1BD-AE46C7E1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4B2CBD-CE51-F06E-8CAE-C7DA6870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055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DBA0A-7017-46E1-56A2-85EDB0C4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0165ED-6677-F9C4-C481-2E606CACE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30A1C1-C135-4A48-82CF-07D00DF2E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0E1AB7-A7BB-97BD-8EB4-247E544CB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EF35E-7D13-E188-A788-CF374A1CE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B33F5B-28DA-BAB3-0F5D-CF8EF1AE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026C19-49D7-2B57-F608-6FF8584E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9E7F2F-2980-1759-57A7-8E2A32A1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15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152B0-FBCA-5FD2-A041-5684CA9B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B78BC3-AF14-A53B-55A1-55AA764B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4AC49C-6581-1A4F-46AC-EB38DC9B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D14F2B-7183-1020-8638-775F5F1A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8071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D0BCED-B970-5300-6ED6-386C2A03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8DECB-F888-0FE0-730F-6F310EB4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EFCD4B-4D14-7DF0-589D-3C76D7540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270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B6740-4A0D-1EA9-6ED2-152117AF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3AF97-C7EC-0E68-BADD-98F9333E1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5AFE3C-20FD-DA4B-9CB9-3F4DA0B00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30820-8090-07BB-3995-74B78848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D19040-DEF6-7BF0-0F90-20E42D55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B19CD9-5074-D763-ABE9-5A5AFE2F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769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D45B-04EB-6973-644C-C9B29E65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9A5E96-7602-821C-DAD8-B844DA502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B373E2-D243-0816-9CC8-66574A06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20F328-61BD-C0AA-B6DE-84C1D245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673330-CF47-0631-9E67-46FFE960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7CBFE9-CA72-F8D5-FBD5-E6596712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15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84F5D1-0B6C-BDDD-E4BD-59E87484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16C07-3535-2638-266D-72F061037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64209E-D327-643F-9642-F9066D257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9AF49-C93D-6C46-8D94-E534035D1E75}" type="datetimeFigureOut">
              <a:rPr kumimoji="1" lang="ko-Kore-KR" altLang="en-US" smtClean="0"/>
              <a:t>2023. 6. 12.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BE6AE-C63E-49E3-377B-E19DD1E15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6833D-D38C-D5F5-A521-F3261DF87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6EE67-0FE7-8A4B-A418-39007FF3DBF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96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611384-4EDA-B40E-4976-622B579FD1C1}"/>
              </a:ext>
            </a:extLst>
          </p:cNvPr>
          <p:cNvSpPr txBox="1"/>
          <p:nvPr/>
        </p:nvSpPr>
        <p:spPr>
          <a:xfrm>
            <a:off x="2596751" y="2182477"/>
            <a:ext cx="6998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4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맹자님</a:t>
            </a:r>
            <a:r>
              <a:rPr kumimoji="1" lang="ko-KR" altLang="en-US" sz="44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말씀으로 알아보는 비판적 사고의 중요성</a:t>
            </a:r>
            <a:endParaRPr kumimoji="1" lang="ko-Kore-KR" altLang="en-US" sz="44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EAB93-AB10-0BB6-43A9-1AA8E1788574}"/>
              </a:ext>
            </a:extLst>
          </p:cNvPr>
          <p:cNvSpPr txBox="1"/>
          <p:nvPr/>
        </p:nvSpPr>
        <p:spPr>
          <a:xfrm>
            <a:off x="4060030" y="3743325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E870CA6A-AAC8-EFAE-9292-4488BDA47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9947030" y="3447920"/>
            <a:ext cx="2244969" cy="341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6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24000" y="2385443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i="0" u="none" strike="noStrike" dirty="0" err="1">
                <a:solidFill>
                  <a:srgbClr val="19264A"/>
                </a:solidFill>
                <a:effectLst/>
                <a:latin typeface="-webkit-standard"/>
              </a:rPr>
              <a:t>盡信書</a:t>
            </a:r>
            <a:r>
              <a:rPr lang="en-US" altLang="ko-KR" sz="54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, </a:t>
            </a:r>
            <a:r>
              <a:rPr lang="ko-KR" altLang="en-US" sz="5400" b="1" i="0" u="none" strike="noStrike" dirty="0" err="1">
                <a:solidFill>
                  <a:srgbClr val="19264A"/>
                </a:solidFill>
                <a:effectLst/>
                <a:latin typeface="-webkit-standard"/>
              </a:rPr>
              <a:t>則不如無書</a:t>
            </a:r>
            <a:r>
              <a:rPr lang="ko-KR" altLang="en-US" sz="54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 </a:t>
            </a:r>
            <a:br>
              <a:rPr lang="en-US" altLang="ko-KR" sz="54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</a:br>
            <a:r>
              <a:rPr lang="en-US" altLang="ko-KR" sz="54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(</a:t>
            </a:r>
            <a:r>
              <a:rPr kumimoji="1" lang="ko-KR" altLang="en-US" sz="54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진신서</a:t>
            </a:r>
            <a:r>
              <a:rPr kumimoji="1" lang="en-US" altLang="ko-KR" sz="54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54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54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즉불여무서</a:t>
            </a:r>
            <a:r>
              <a:rPr kumimoji="1" lang="en-US" altLang="ko-KR" sz="54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54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2F70-542B-9EA5-FC60-0DBBA115377B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2BCCC3A9-2152-ED4C-0920-228D94310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67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맹자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36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진심하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《</a:t>
            </a:r>
            <a:r>
              <a:rPr lang="ko-KR" altLang="en-US" sz="36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孟子．盡心下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》&gt;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97309-B5B3-3FB7-FCD4-B092747FB52F}"/>
              </a:ext>
            </a:extLst>
          </p:cNvPr>
          <p:cNvSpPr txBox="1"/>
          <p:nvPr/>
        </p:nvSpPr>
        <p:spPr>
          <a:xfrm>
            <a:off x="55420" y="1455479"/>
            <a:ext cx="53993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盡信書</a:t>
            </a:r>
            <a:r>
              <a:rPr lang="en-US" altLang="ko-KR" sz="4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0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則不如無書</a:t>
            </a:r>
            <a:r>
              <a:rPr lang="en-US" altLang="ko-KR" sz="4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 algn="ctr"/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8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진신서</a:t>
            </a:r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즉불여무서</a:t>
            </a:r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20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B9AE2-001B-84D9-79E6-DD8E9703857A}"/>
              </a:ext>
            </a:extLst>
          </p:cNvPr>
          <p:cNvSpPr txBox="1"/>
          <p:nvPr/>
        </p:nvSpPr>
        <p:spPr>
          <a:xfrm>
            <a:off x="5019229" y="1794032"/>
            <a:ext cx="6895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“『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서경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』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모두 믿는 것은 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『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서경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』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없는 것만 못하다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  <a:endParaRPr lang="ko-Kore-KR" altLang="en-US" sz="12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0BE7A-3942-FB04-BEC5-4638C3808ED3}"/>
              </a:ext>
            </a:extLst>
          </p:cNvPr>
          <p:cNvSpPr txBox="1"/>
          <p:nvPr/>
        </p:nvSpPr>
        <p:spPr>
          <a:xfrm>
            <a:off x="2238667" y="2836798"/>
            <a:ext cx="1587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『</a:t>
            </a:r>
            <a:r>
              <a:rPr lang="ko-KR" altLang="en-US" sz="40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서경</a:t>
            </a:r>
            <a:r>
              <a:rPr lang="en-US" altLang="ko-KR" sz="40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BA17-653F-973A-D672-FF8317F1F62D}"/>
              </a:ext>
            </a:extLst>
          </p:cNvPr>
          <p:cNvSpPr txBox="1"/>
          <p:nvPr/>
        </p:nvSpPr>
        <p:spPr>
          <a:xfrm>
            <a:off x="5289147" y="3446601"/>
            <a:ext cx="4436746" cy="1945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공자님이 편찬하신 책</a:t>
            </a:r>
            <a:endParaRPr lang="en-US" altLang="ko-KR" sz="2800" b="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유교의 </a:t>
            </a:r>
            <a:r>
              <a:rPr lang="en-US" altLang="ko-KR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 </a:t>
            </a:r>
            <a:r>
              <a:rPr lang="ko-KR" altLang="en-US" sz="2800" b="0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中</a:t>
            </a:r>
            <a:r>
              <a:rPr lang="ko-KR" altLang="en-US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br>
              <a:rPr lang="en-US" altLang="ko-KR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</a:t>
            </a:r>
            <a:r>
              <a:rPr lang="ko-KR" altLang="en-US" sz="28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아주 높은 권위를 갖는 책</a:t>
            </a:r>
            <a:endParaRPr lang="en-US" altLang="ko-KR" sz="28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9EF765-2AC5-A1DA-6A49-E69B58A8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76" y="3667030"/>
            <a:ext cx="3595255" cy="2609697"/>
          </a:xfrm>
          <a:prstGeom prst="rect">
            <a:avLst/>
          </a:prstGeom>
        </p:spPr>
      </p:pic>
      <p:pic>
        <p:nvPicPr>
          <p:cNvPr id="4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1E8B2205-E147-FE80-C840-309E66CD5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03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맹자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36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진심하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《</a:t>
            </a:r>
            <a:r>
              <a:rPr lang="ko-KR" altLang="en-US" sz="36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孟子．盡心下</a:t>
            </a:r>
            <a:r>
              <a:rPr lang="en-US" altLang="ko-KR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》&gt;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97309-B5B3-3FB7-FCD4-B092747FB52F}"/>
              </a:ext>
            </a:extLst>
          </p:cNvPr>
          <p:cNvSpPr txBox="1"/>
          <p:nvPr/>
        </p:nvSpPr>
        <p:spPr>
          <a:xfrm>
            <a:off x="55420" y="1455479"/>
            <a:ext cx="53993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盡信書</a:t>
            </a:r>
            <a:r>
              <a:rPr lang="en-US" altLang="ko-KR" sz="4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40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則不如無書</a:t>
            </a:r>
            <a:r>
              <a:rPr lang="en-US" altLang="ko-KR" sz="4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 algn="ctr"/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28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진신서</a:t>
            </a:r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8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즉불여무서</a:t>
            </a:r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ore-KR" altLang="en-US" sz="20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B9AE2-001B-84D9-79E6-DD8E9703857A}"/>
              </a:ext>
            </a:extLst>
          </p:cNvPr>
          <p:cNvSpPr txBox="1"/>
          <p:nvPr/>
        </p:nvSpPr>
        <p:spPr>
          <a:xfrm>
            <a:off x="5019229" y="1794032"/>
            <a:ext cx="6895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“『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서경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』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모두 믿는 것은 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『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서경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』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없는 것만 못하다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  <a:endParaRPr lang="ko-Kore-KR" altLang="en-US" sz="12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BA17-653F-973A-D672-FF8317F1F62D}"/>
              </a:ext>
            </a:extLst>
          </p:cNvPr>
          <p:cNvSpPr txBox="1"/>
          <p:nvPr/>
        </p:nvSpPr>
        <p:spPr>
          <a:xfrm>
            <a:off x="1609344" y="2963288"/>
            <a:ext cx="862462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아무리 권위 높은 것일지라도 곧이곧대로 </a:t>
            </a:r>
            <a:endParaRPr lang="en-US" altLang="ko-KR" sz="36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spcAft>
                <a:spcPts val="1200"/>
              </a:spcAft>
            </a:pP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 받아들이는 것은 옳지 않다</a:t>
            </a:r>
            <a:endParaRPr lang="en-US" altLang="ko-KR" sz="36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CF854-44DA-5681-AB8F-DD7DE7F89E3D}"/>
              </a:ext>
            </a:extLst>
          </p:cNvPr>
          <p:cNvSpPr txBox="1"/>
          <p:nvPr/>
        </p:nvSpPr>
        <p:spPr>
          <a:xfrm>
            <a:off x="3433571" y="4686541"/>
            <a:ext cx="5324857" cy="147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맹목적인 믿음의 위험성</a:t>
            </a:r>
            <a:b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비판적 사고의 중요성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C2E70CC3-64AA-548E-85DE-028001A31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01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케이스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1978B3F2-4FB2-A699-412C-158773B5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21" y="2766232"/>
            <a:ext cx="2172957" cy="1595957"/>
          </a:xfrm>
          <a:prstGeom prst="rect">
            <a:avLst/>
          </a:prstGeom>
        </p:spPr>
      </p:pic>
      <p:pic>
        <p:nvPicPr>
          <p:cNvPr id="9" name="그림 8" descr="케이스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E0170A87-21EC-BF8E-6F26-0696D1A052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379838" y="2766231"/>
            <a:ext cx="2172957" cy="1595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413EA-8EF1-E5B9-1E53-707EB20177F5}"/>
              </a:ext>
            </a:extLst>
          </p:cNvPr>
          <p:cNvSpPr txBox="1"/>
          <p:nvPr/>
        </p:nvSpPr>
        <p:spPr>
          <a:xfrm>
            <a:off x="3942855" y="3075056"/>
            <a:ext cx="67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vs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8F67-C3EF-213A-A592-E6D66C247A1F}"/>
              </a:ext>
            </a:extLst>
          </p:cNvPr>
          <p:cNvSpPr txBox="1"/>
          <p:nvPr/>
        </p:nvSpPr>
        <p:spPr>
          <a:xfrm>
            <a:off x="7752865" y="3075056"/>
            <a:ext cx="67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vs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지혜로운 사람은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935A2152-0420-6DFA-9793-6DFBD0574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책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4B220D3-F45D-01C3-CE73-3B9C202F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88" y="1804086"/>
            <a:ext cx="2050099" cy="3249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2808C-4085-BE40-B32A-ED5FE532BE26}"/>
              </a:ext>
            </a:extLst>
          </p:cNvPr>
          <p:cNvSpPr txBox="1"/>
          <p:nvPr/>
        </p:nvSpPr>
        <p:spPr>
          <a:xfrm>
            <a:off x="1557304" y="5097535"/>
            <a:ext cx="747525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아무리 많은 책을 읽었어도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b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비판적인 독서를 하지 못했다면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83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사고의 중요성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BA17-653F-973A-D672-FF8317F1F62D}"/>
              </a:ext>
            </a:extLst>
          </p:cNvPr>
          <p:cNvSpPr txBox="1"/>
          <p:nvPr/>
        </p:nvSpPr>
        <p:spPr>
          <a:xfrm>
            <a:off x="1609344" y="2963288"/>
            <a:ext cx="8624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맹자님의 말씀</a:t>
            </a: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처럼 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현대사회</a:t>
            </a: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 살아가면서 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</a:t>
            </a: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필수</a:t>
            </a: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적</a:t>
            </a:r>
            <a:endParaRPr lang="en-US" altLang="ko-KR" sz="36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A2FB8D52-AA66-689D-977E-17C5E7C5F3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7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사고의 중요성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BA17-653F-973A-D672-FF8317F1F62D}"/>
              </a:ext>
            </a:extLst>
          </p:cNvPr>
          <p:cNvSpPr txBox="1"/>
          <p:nvPr/>
        </p:nvSpPr>
        <p:spPr>
          <a:xfrm>
            <a:off x="1609344" y="2963288"/>
            <a:ext cx="8624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6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대표적인 </a:t>
            </a:r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수용으로 인한 폐해</a:t>
            </a:r>
            <a:endParaRPr lang="en-US" altLang="ko-KR" sz="36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54D8A9D0-D3DA-44C5-BD01-BA8D1D1DC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1B988-94E0-C523-9623-6F5850354572}"/>
              </a:ext>
            </a:extLst>
          </p:cNvPr>
          <p:cNvSpPr txBox="1"/>
          <p:nvPr/>
        </p:nvSpPr>
        <p:spPr>
          <a:xfrm>
            <a:off x="1609344" y="3618718"/>
            <a:ext cx="8624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4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JMS</a:t>
            </a:r>
            <a:r>
              <a:rPr lang="ko-KR" altLang="en-US" sz="4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 사건</a:t>
            </a:r>
            <a:endParaRPr lang="en-US" altLang="ko-KR" sz="48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7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24000" y="29673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수용의 폐해</a:t>
            </a:r>
            <a:endParaRPr lang="en-US" altLang="ko-KR" sz="54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2F70-542B-9EA5-FC60-0DBBA115377B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FE1D798F-B902-EE4F-C034-EC92AFB7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681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수용의 폐해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 descr="한국을 뒤흔든 4명의 교주들... 넷플릭스 '나는 신이다'가 몰고 온 파장 / 14F - YouTube">
            <a:extLst>
              <a:ext uri="{FF2B5EF4-FFF2-40B4-BE49-F238E27FC236}">
                <a16:creationId xmlns:a16="http://schemas.microsoft.com/office/drawing/2014/main" id="{1DC2D8B8-AA60-5528-33E5-3EC28B77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7" y="2221350"/>
            <a:ext cx="5179303" cy="29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8381DF7-8F00-F145-5D32-02EC5B1F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063" y="2344271"/>
            <a:ext cx="2790437" cy="2790437"/>
          </a:xfrm>
          <a:prstGeom prst="rect">
            <a:avLst/>
          </a:prstGeom>
        </p:spPr>
      </p:pic>
      <p:pic>
        <p:nvPicPr>
          <p:cNvPr id="7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C4484C26-9B64-E675-94C1-6DA338C65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5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수용의 폐해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34" name="Picture 10" descr="확대이미지">
            <a:extLst>
              <a:ext uri="{FF2B5EF4-FFF2-40B4-BE49-F238E27FC236}">
                <a16:creationId xmlns:a16="http://schemas.microsoft.com/office/drawing/2014/main" id="{1614BED2-1D01-CB87-1A71-B6F6D9C4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54" y="2622302"/>
            <a:ext cx="5195146" cy="21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기회를 준거야 너 예뻐하니까&quot; &quot;그를 거부하면 지옥에 간다&quot; [뉴스.zip/MBC뉴스] - YouTube">
            <a:extLst>
              <a:ext uri="{FF2B5EF4-FFF2-40B4-BE49-F238E27FC236}">
                <a16:creationId xmlns:a16="http://schemas.microsoft.com/office/drawing/2014/main" id="{E621284B-7965-F5FC-0799-CC1A0853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2" y="2318603"/>
            <a:ext cx="4964724" cy="27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기회를 준거야 너 예뻐하니까&quot; &quot;그를 거부하면 지옥에 간다&quot; [뉴스.zip/MBC뉴스] - YouTube">
            <a:extLst>
              <a:ext uri="{FF2B5EF4-FFF2-40B4-BE49-F238E27FC236}">
                <a16:creationId xmlns:a16="http://schemas.microsoft.com/office/drawing/2014/main" id="{3DC54F90-AC83-507E-047D-E2B3C8FFA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33" t="1687" r="7142" b="51465"/>
          <a:stretch/>
        </p:blipFill>
        <p:spPr bwMode="auto">
          <a:xfrm>
            <a:off x="9887752" y="2364964"/>
            <a:ext cx="1058707" cy="13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2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수용의 폐해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의류, 야외, 사람, 차량이(가) 표시된 사진&#10;&#10;자동 생성된 설명">
            <a:extLst>
              <a:ext uri="{FF2B5EF4-FFF2-40B4-BE49-F238E27FC236}">
                <a16:creationId xmlns:a16="http://schemas.microsoft.com/office/drawing/2014/main" id="{C8E86C69-9D5E-6601-E2B7-4F9B90A79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47" y="1359217"/>
            <a:ext cx="5075575" cy="343447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D6340F2-9769-A2C7-6908-78581EB1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65" y="1627025"/>
            <a:ext cx="55245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DD2BE-48F8-1B08-EB46-FF4A0032A2ED}"/>
              </a:ext>
            </a:extLst>
          </p:cNvPr>
          <p:cNvSpPr txBox="1"/>
          <p:nvPr/>
        </p:nvSpPr>
        <p:spPr>
          <a:xfrm>
            <a:off x="824435" y="4919008"/>
            <a:ext cx="105431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JMS 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신도들로 둘러싸인 상황에서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b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비판적 </a:t>
            </a:r>
            <a:r>
              <a:rPr lang="ko-KR" altLang="en-US" sz="3200" b="1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사고란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 쉽지 않았을 것</a:t>
            </a:r>
            <a:b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하지만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비판적 사고를 했더라면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빠져나올 수 있지 않았을까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?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4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611384-4EDA-B40E-4976-622B579FD1C1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목차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EAB93-AB10-0BB6-43A9-1AA8E1788574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7D8FD-B22D-E75A-0D90-DF924F60B2CD}"/>
              </a:ext>
            </a:extLst>
          </p:cNvPr>
          <p:cNvSpPr txBox="1"/>
          <p:nvPr/>
        </p:nvSpPr>
        <p:spPr>
          <a:xfrm>
            <a:off x="754347" y="1448530"/>
            <a:ext cx="10334625" cy="296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비판적 </a:t>
            </a:r>
            <a:r>
              <a:rPr kumimoji="1" lang="ko-KR" altLang="en-US" sz="32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사고란</a:t>
            </a: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lang="ko-KR" altLang="en-US" sz="3200" b="1" i="0" u="none" strike="noStrike" dirty="0" err="1">
                <a:solidFill>
                  <a:srgbClr val="19264A"/>
                </a:solidFill>
                <a:effectLst/>
                <a:latin typeface="-webkit-standard"/>
              </a:rPr>
              <a:t>盡信書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, </a:t>
            </a:r>
            <a:r>
              <a:rPr lang="ko-KR" altLang="en-US" sz="3200" b="1" i="0" u="none" strike="noStrike" dirty="0" err="1">
                <a:solidFill>
                  <a:srgbClr val="19264A"/>
                </a:solidFill>
                <a:effectLst/>
                <a:latin typeface="-webkit-standard"/>
              </a:rPr>
              <a:t>則不如無書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 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-webkit-standard"/>
              </a:rPr>
              <a:t>(</a:t>
            </a:r>
            <a:r>
              <a:rPr kumimoji="1" lang="ko-KR" altLang="en-US" sz="32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진신서</a:t>
            </a: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32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즉불여무서</a:t>
            </a: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b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맹목적 수용의 폐해 </a:t>
            </a:r>
            <a:b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kumimoji="1"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시대와 비판적 사고</a:t>
            </a:r>
            <a:endParaRPr kumimoji="1" lang="ko-Kore-KR" altLang="en-US" sz="40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CE03EBA9-3F5F-68EF-D39D-A8994CD87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040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맹목적 수용의 폐해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DD2BE-48F8-1B08-EB46-FF4A0032A2ED}"/>
              </a:ext>
            </a:extLst>
          </p:cNvPr>
          <p:cNvSpPr txBox="1"/>
          <p:nvPr/>
        </p:nvSpPr>
        <p:spPr>
          <a:xfrm>
            <a:off x="1783685" y="2464561"/>
            <a:ext cx="8624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맹자님의 말씀도 똑같다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!</a:t>
            </a:r>
            <a:endParaRPr lang="en-US" altLang="ko-KR" sz="32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8138B-2811-EF94-208B-281DF86FD7CE}"/>
              </a:ext>
            </a:extLst>
          </p:cNvPr>
          <p:cNvSpPr txBox="1"/>
          <p:nvPr/>
        </p:nvSpPr>
        <p:spPr>
          <a:xfrm>
            <a:off x="1783685" y="3198687"/>
            <a:ext cx="862462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세상 사람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모두가 의심하지 않았을 서경이란 서적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algn="ctr">
              <a:spcAft>
                <a:spcPts val="1200"/>
              </a:spcAft>
            </a:pP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그럼에도 비판적 사고를 할 수 있어야 한다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.</a:t>
            </a:r>
            <a:endParaRPr lang="en-US" altLang="ko-KR" sz="32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8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24000" y="29673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시대와 비판적 사고</a:t>
            </a:r>
            <a:endParaRPr lang="en-US" altLang="ko-KR" sz="54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2F70-542B-9EA5-FC60-0DBBA115377B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FE1D798F-B902-EE4F-C034-EC92AFB7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0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3558" name="Picture 6" descr="Copilot으로 코드 익혀먹기">
            <a:extLst>
              <a:ext uri="{FF2B5EF4-FFF2-40B4-BE49-F238E27FC236}">
                <a16:creationId xmlns:a16="http://schemas.microsoft.com/office/drawing/2014/main" id="{95A2C18B-06F5-BE1E-D9A2-DD4833D36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3" y="3973642"/>
            <a:ext cx="4484077" cy="23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hatGPT - 위키백과, 우리 모두의 백과사전">
            <a:extLst>
              <a:ext uri="{FF2B5EF4-FFF2-40B4-BE49-F238E27FC236}">
                <a16:creationId xmlns:a16="http://schemas.microsoft.com/office/drawing/2014/main" id="{5CCC61EA-8A6A-9BAF-B24D-3F0F8ED95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15" y="2529921"/>
            <a:ext cx="2255357" cy="225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챗GPT가 불편한 구글, 대항마 '바드' 상용화 고삐 | 테크플러스">
            <a:extLst>
              <a:ext uri="{FF2B5EF4-FFF2-40B4-BE49-F238E27FC236}">
                <a16:creationId xmlns:a16="http://schemas.microsoft.com/office/drawing/2014/main" id="{67B94333-C1F1-C711-B695-4FB923B6B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86" y="1448467"/>
            <a:ext cx="3927230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2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3560" name="Picture 8" descr="Vector illustration of a brain. Concept for generative AI and Large Language Models LLM.">
            <a:extLst>
              <a:ext uri="{FF2B5EF4-FFF2-40B4-BE49-F238E27FC236}">
                <a16:creationId xmlns:a16="http://schemas.microsoft.com/office/drawing/2014/main" id="{6B6AE106-A031-5E8D-AD10-F36A5487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22" y="1664443"/>
            <a:ext cx="4984873" cy="35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폰트, 텍스트, 그래픽, 화이트이(가) 표시된 사진&#10;&#10;자동 생성된 설명">
            <a:extLst>
              <a:ext uri="{FF2B5EF4-FFF2-40B4-BE49-F238E27FC236}">
                <a16:creationId xmlns:a16="http://schemas.microsoft.com/office/drawing/2014/main" id="{CAAE8445-0FDF-4F2F-86EF-5FA366806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871" y="5291492"/>
            <a:ext cx="3278854" cy="758173"/>
          </a:xfrm>
          <a:prstGeom prst="rect">
            <a:avLst/>
          </a:prstGeom>
        </p:spPr>
      </p:pic>
      <p:pic>
        <p:nvPicPr>
          <p:cNvPr id="7" name="그림 6" descr="폰트, 텍스트, 그래픽, 화이트이(가) 표시된 사진&#10;&#10;자동 생성된 설명">
            <a:extLst>
              <a:ext uri="{FF2B5EF4-FFF2-40B4-BE49-F238E27FC236}">
                <a16:creationId xmlns:a16="http://schemas.microsoft.com/office/drawing/2014/main" id="{0408338E-4F8E-641E-1B30-8C357BE60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394" y="5301247"/>
            <a:ext cx="4382734" cy="8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530" name="Picture 2" descr="chatGPT 시켜서 작곡하고 아이패드로 연주해서 음악 만들기 - AI 작곡">
            <a:extLst>
              <a:ext uri="{FF2B5EF4-FFF2-40B4-BE49-F238E27FC236}">
                <a16:creationId xmlns:a16="http://schemas.microsoft.com/office/drawing/2014/main" id="{0539A628-A005-FEB5-CF68-4C2ADC2CF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" y="1422176"/>
            <a:ext cx="4724399" cy="26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스파르타코딩클럽 | chatGPT로 10분 만에 웹사이트 만들기 | 스파르타코딩클럽 무료특강">
            <a:extLst>
              <a:ext uri="{FF2B5EF4-FFF2-40B4-BE49-F238E27FC236}">
                <a16:creationId xmlns:a16="http://schemas.microsoft.com/office/drawing/2014/main" id="{D280D6CE-A905-958F-4C0F-D78F4DA1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2285"/>
            <a:ext cx="5310554" cy="26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브오디-81] [디티] [아이티] [신규] ChatGPT 활용법, 생성 AI 프롬프트 엔지니어링 A to Z – 인공지능의 이해와 활용  - 마소캠퍼스">
            <a:extLst>
              <a:ext uri="{FF2B5EF4-FFF2-40B4-BE49-F238E27FC236}">
                <a16:creationId xmlns:a16="http://schemas.microsoft.com/office/drawing/2014/main" id="{9C552F6E-9E85-22F8-EFD3-80A132205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31" y="3270034"/>
            <a:ext cx="5211274" cy="293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49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, 스크린샷, 다채로움, 도표이(가) 표시된 사진&#10;&#10;자동 생성된 설명">
            <a:extLst>
              <a:ext uri="{FF2B5EF4-FFF2-40B4-BE49-F238E27FC236}">
                <a16:creationId xmlns:a16="http://schemas.microsoft.com/office/drawing/2014/main" id="{98A086D0-E396-4174-7FBD-8AB5C7C09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15" y="2567493"/>
            <a:ext cx="4679780" cy="3732489"/>
          </a:xfrm>
          <a:prstGeom prst="rect">
            <a:avLst/>
          </a:prstGeom>
        </p:spPr>
      </p:pic>
      <p:pic>
        <p:nvPicPr>
          <p:cNvPr id="26626" name="Picture 2" descr="ChatGPT-4: The Arrival of Singularity and the Future of AI">
            <a:extLst>
              <a:ext uri="{FF2B5EF4-FFF2-40B4-BE49-F238E27FC236}">
                <a16:creationId xmlns:a16="http://schemas.microsoft.com/office/drawing/2014/main" id="{40A19025-52AE-4B2A-B2DF-DD085B657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15" y="1211628"/>
            <a:ext cx="2074985" cy="11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GPT 4 시각적 입력">
            <a:extLst>
              <a:ext uri="{FF2B5EF4-FFF2-40B4-BE49-F238E27FC236}">
                <a16:creationId xmlns:a16="http://schemas.microsoft.com/office/drawing/2014/main" id="{BE578768-24E3-18FF-3F8C-E98631FE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1549033"/>
            <a:ext cx="4679780" cy="45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95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F2DD9-338A-3264-70CB-AD3DF83D9DBD}"/>
              </a:ext>
            </a:extLst>
          </p:cNvPr>
          <p:cNvSpPr txBox="1"/>
          <p:nvPr/>
        </p:nvSpPr>
        <p:spPr>
          <a:xfrm>
            <a:off x="1609344" y="2585588"/>
            <a:ext cx="8624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없다면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우리의 삶에 영향을 끼칠 만큼 </a:t>
            </a:r>
            <a:b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이제 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함께하는 삶은 변수가 아닌 상수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C2B4C-FB65-7E5B-71AA-39D37A5540F2}"/>
              </a:ext>
            </a:extLst>
          </p:cNvPr>
          <p:cNvSpPr txBox="1"/>
          <p:nvPr/>
        </p:nvSpPr>
        <p:spPr>
          <a:xfrm>
            <a:off x="1609344" y="3762759"/>
            <a:ext cx="86246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하지만 여전히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많은 문제가 존재</a:t>
            </a:r>
            <a:b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(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ex.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환각효과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(hallucination)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)</a:t>
            </a:r>
            <a:endParaRPr lang="en-US" altLang="ko-KR" sz="32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1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1BA94A7-9D29-34DB-7CBD-732020AB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38" y="1554495"/>
            <a:ext cx="4071938" cy="4383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02E10-E48B-D2ED-9CA0-3D6664999627}"/>
              </a:ext>
            </a:extLst>
          </p:cNvPr>
          <p:cNvSpPr txBox="1"/>
          <p:nvPr/>
        </p:nvSpPr>
        <p:spPr>
          <a:xfrm>
            <a:off x="5207061" y="1914918"/>
            <a:ext cx="658223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비언어적 정보에 약한 편</a:t>
            </a:r>
            <a:endParaRPr lang="en-US" altLang="ko-KR" sz="28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편향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적인 정보의 가능성</a:t>
            </a:r>
            <a:endParaRPr lang="en-US" altLang="ko-KR" sz="28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특정 </a:t>
            </a:r>
            <a:r>
              <a:rPr lang="en-US" altLang="ko-KR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fact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에 문제가 있더라도 </a:t>
            </a: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수정이 어려움</a:t>
            </a:r>
            <a:endParaRPr lang="en-US" altLang="ko-KR" sz="28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학습 </a:t>
            </a: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데이터셋의 미공개 </a:t>
            </a:r>
            <a:r>
              <a:rPr lang="en-US" altLang="ko-KR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(web crawl)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 </a:t>
            </a:r>
            <a:endParaRPr lang="en-US" altLang="ko-KR" sz="28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답변</a:t>
            </a:r>
            <a:r>
              <a:rPr lang="ko-KR" altLang="en-US" sz="28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의 </a:t>
            </a:r>
            <a:r>
              <a:rPr lang="ko-KR" altLang="en-US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출처 제공 </a:t>
            </a:r>
            <a:r>
              <a:rPr lang="en-US" altLang="ko-KR" sz="28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522AD-3A38-5DF2-5A08-F53DB5B4BEEB}"/>
              </a:ext>
            </a:extLst>
          </p:cNvPr>
          <p:cNvSpPr txBox="1"/>
          <p:nvPr/>
        </p:nvSpPr>
        <p:spPr>
          <a:xfrm>
            <a:off x="1447800" y="5920472"/>
            <a:ext cx="295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ko-KR" sz="20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GPT-3.5 </a:t>
            </a:r>
            <a:r>
              <a:rPr lang="ko-KR" altLang="en-US" sz="20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시절 오류 예시</a:t>
            </a:r>
            <a:endParaRPr lang="en-US" altLang="ko-KR" sz="20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4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8138B-2811-EF94-208B-281DF86FD7CE}"/>
              </a:ext>
            </a:extLst>
          </p:cNvPr>
          <p:cNvSpPr txBox="1"/>
          <p:nvPr/>
        </p:nvSpPr>
        <p:spPr>
          <a:xfrm>
            <a:off x="4415516" y="2456560"/>
            <a:ext cx="69265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메타 </a:t>
            </a:r>
            <a:r>
              <a:rPr lang="ko-KR" altLang="en-US" sz="2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수석 인공지능 과학자</a:t>
            </a:r>
            <a:r>
              <a:rPr lang="en-US" altLang="ko-KR" sz="20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457200" indent="-457200">
              <a:spcAft>
                <a:spcPts val="1200"/>
              </a:spcAft>
              <a:buFontTx/>
              <a:buChar char="-"/>
            </a:pPr>
            <a:r>
              <a:rPr lang="ko-KR" altLang="en-US" sz="2400" b="1" dirty="0">
                <a:solidFill>
                  <a:srgbClr val="19264A"/>
                </a:solidFill>
              </a:rPr>
              <a:t>“학계의 지배적인 의견은 아니지만 개인적으로는 이를 고칠 수 있다고 생각하지 않는다</a:t>
            </a:r>
            <a:r>
              <a:rPr lang="en-US" altLang="ko-KR" sz="2400" b="1" dirty="0">
                <a:solidFill>
                  <a:srgbClr val="19264A"/>
                </a:solidFill>
              </a:rPr>
              <a:t>.”</a:t>
            </a:r>
          </a:p>
          <a:p>
            <a:pPr>
              <a:spcAft>
                <a:spcPts val="1200"/>
              </a:spcAft>
            </a:pPr>
            <a:r>
              <a:rPr lang="en-US" altLang="ko-KR" sz="24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아닌 </a:t>
            </a:r>
            <a:r>
              <a:rPr lang="en-US" altLang="ko-KR" sz="2400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chatGPT</a:t>
            </a:r>
            <a:r>
              <a:rPr lang="ko-KR" altLang="en-US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비롯한 </a:t>
            </a:r>
            <a: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  <a:r>
              <a:rPr lang="ko-KR" altLang="en-US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비판</a:t>
            </a:r>
            <a: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4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227FA-AE49-0382-3B28-177432F86FDE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" name="그림 7" descr="인간의 얼굴, 사람, 의류, 미소이(가) 표시된 사진&#10;&#10;자동 생성된 설명">
            <a:extLst>
              <a:ext uri="{FF2B5EF4-FFF2-40B4-BE49-F238E27FC236}">
                <a16:creationId xmlns:a16="http://schemas.microsoft.com/office/drawing/2014/main" id="{BD15223E-0309-7A3E-CA3D-A2604AAE0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9" r="23421"/>
          <a:stretch/>
        </p:blipFill>
        <p:spPr>
          <a:xfrm>
            <a:off x="1488831" y="2333314"/>
            <a:ext cx="2678723" cy="2191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BB85A-D78B-4463-7FE9-58CA6A9E544B}"/>
              </a:ext>
            </a:extLst>
          </p:cNvPr>
          <p:cNvSpPr txBox="1"/>
          <p:nvPr/>
        </p:nvSpPr>
        <p:spPr>
          <a:xfrm>
            <a:off x="1488832" y="4524685"/>
            <a:ext cx="2678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20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얀 </a:t>
            </a:r>
            <a:r>
              <a:rPr lang="ko-KR" altLang="en-US" sz="20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르쿤</a:t>
            </a:r>
            <a:r>
              <a:rPr lang="en-US" altLang="ko-KR" sz="20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(Yann </a:t>
            </a:r>
            <a:r>
              <a:rPr lang="en-US" altLang="ko-KR" sz="20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LeCun</a:t>
            </a:r>
            <a:r>
              <a:rPr lang="en-US" altLang="ko-KR" sz="20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en-US" altLang="ko-KR" sz="20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E9754C-348C-C46E-7008-292D8DD7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844" y="4820904"/>
            <a:ext cx="5416828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2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DD2BE-48F8-1B08-EB46-FF4A0032A2ED}"/>
              </a:ext>
            </a:extLst>
          </p:cNvPr>
          <p:cNvSpPr txBox="1"/>
          <p:nvPr/>
        </p:nvSpPr>
        <p:spPr>
          <a:xfrm>
            <a:off x="1087758" y="2186636"/>
            <a:ext cx="10016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완벽하게는 아니더라도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개선될 가능성이 충분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항목들</a:t>
            </a:r>
            <a:endParaRPr lang="en-US" altLang="ko-KR" sz="32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8138B-2811-EF94-208B-281DF86FD7CE}"/>
              </a:ext>
            </a:extLst>
          </p:cNvPr>
          <p:cNvSpPr txBox="1"/>
          <p:nvPr/>
        </p:nvSpPr>
        <p:spPr>
          <a:xfrm>
            <a:off x="1783685" y="2876308"/>
            <a:ext cx="86246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만약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문제가 해결되어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오류의 확률이 더 적어져 광범위하게 쓰이게 된다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면</a:t>
            </a:r>
            <a:b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우리가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비판적으로 받아들일 수 있을까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?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F6E50-1D85-1A63-9EC8-60EA1CF23C2E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25F9-5626-55A3-2FDE-C81D4F96133F}"/>
              </a:ext>
            </a:extLst>
          </p:cNvPr>
          <p:cNvSpPr txBox="1"/>
          <p:nvPr/>
        </p:nvSpPr>
        <p:spPr>
          <a:xfrm>
            <a:off x="1783685" y="4512702"/>
            <a:ext cx="8624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연령 제한이 있지만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과연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청소년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과 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아이들</a:t>
            </a:r>
            <a:r>
              <a:rPr lang="ko-KR" altLang="en-US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에겐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?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14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24000" y="29673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비판적 </a:t>
            </a:r>
            <a:r>
              <a:rPr lang="ko-KR" altLang="en-US" sz="5400" b="1" dirty="0" err="1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사고란</a:t>
            </a:r>
            <a:r>
              <a:rPr lang="en-US" altLang="ko-KR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2F70-542B-9EA5-FC60-0DBBA115377B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FE1D798F-B902-EE4F-C034-EC92AFB7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03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0EC977EC-F28C-B610-056F-33792FCCA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시대와 비판적 사고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DD2BE-48F8-1B08-EB46-FF4A0032A2ED}"/>
              </a:ext>
            </a:extLst>
          </p:cNvPr>
          <p:cNvSpPr txBox="1"/>
          <p:nvPr/>
        </p:nvSpPr>
        <p:spPr>
          <a:xfrm>
            <a:off x="771681" y="2292473"/>
            <a:ext cx="10648637" cy="23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AI </a:t>
            </a: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시대를 살아가면서</a:t>
            </a:r>
            <a: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 </a:t>
            </a:r>
            <a:br>
              <a:rPr lang="en-US" altLang="ko-KR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</a:b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적극적으로 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AI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를 받아들이고 익히는 것은 매우 중요</a:t>
            </a:r>
            <a:r>
              <a:rPr lang="en-US" altLang="ko-KR" sz="32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,</a:t>
            </a:r>
            <a:endParaRPr lang="en-US" altLang="ko-KR" sz="320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sym typeface="Wingdings" panose="05000000000000000000" pitchFamily="2" charset="2"/>
            </a:endParaRP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32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한 편으로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비판적 자세는 머릿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속에 담아두어야 하지 </a:t>
            </a:r>
            <a:r>
              <a:rPr lang="ko-KR" altLang="en-US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않을까</a:t>
            </a:r>
            <a:r>
              <a:rPr lang="en-US" altLang="ko-KR" sz="32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?</a:t>
            </a:r>
            <a:endParaRPr lang="en-US" altLang="ko-KR" sz="3200" b="1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892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B2172-0D6C-DD0E-0325-89CE4B6BD44B}"/>
              </a:ext>
            </a:extLst>
          </p:cNvPr>
          <p:cNvSpPr txBox="1"/>
          <p:nvPr/>
        </p:nvSpPr>
        <p:spPr>
          <a:xfrm>
            <a:off x="1524000" y="2967335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19264B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감사합니다</a:t>
            </a:r>
            <a:endParaRPr lang="en-US" altLang="ko-KR" sz="5400" b="1" dirty="0">
              <a:solidFill>
                <a:srgbClr val="19264B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B2F70-542B-9EA5-FC60-0DBBA115377B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FE1D798F-B902-EE4F-C034-EC92AFB7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2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05EA2F-7B7B-368A-AE1F-A561491DA1AD}"/>
              </a:ext>
            </a:extLst>
          </p:cNvPr>
          <p:cNvSpPr txBox="1"/>
          <p:nvPr/>
        </p:nvSpPr>
        <p:spPr>
          <a:xfrm>
            <a:off x="936023" y="2238649"/>
            <a:ext cx="10666971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</a:t>
            </a:r>
            <a:r>
              <a:rPr lang="en-US" altLang="ko-KR" sz="36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3600" b="0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批判的</a:t>
            </a:r>
            <a:r>
              <a:rPr lang="ko-KR" altLang="en-US" sz="36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3600" b="0" i="0" u="none" strike="noStrike" dirty="0" err="1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思考</a:t>
            </a:r>
            <a:r>
              <a:rPr lang="en" altLang="ko-Kore-KR" sz="36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endParaRPr lang="en" altLang="ko-Kore-KR" sz="2800" b="0" i="0" u="none" strike="noStrike" dirty="0">
              <a:solidFill>
                <a:srgbClr val="19264A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판단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하기 위하여 </a:t>
            </a: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사실들을 분석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하는 것이다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400" baseline="300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사고는 다양한 정의가 있는데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2400" b="0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일반적으로 </a:t>
            </a:r>
            <a:r>
              <a:rPr lang="ko-KR" altLang="en-US" sz="2400" b="1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합리적이고</a:t>
            </a:r>
            <a:r>
              <a:rPr lang="en-US" altLang="ko-KR" sz="2400" b="1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b="1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회의적이며</a:t>
            </a:r>
            <a:r>
              <a:rPr lang="en-US" altLang="ko-KR" sz="2400" b="1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  <a:r>
              <a:rPr lang="ko-KR" altLang="en-US" sz="2400" b="1" i="0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편향</a:t>
            </a: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되지 않은 분석 혹은 사실적 증거에 대한 평가 등의 개념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포함한다</a:t>
            </a: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ore-KR" altLang="en-US" sz="24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62856-DFC0-DE51-51FC-8DABB0833DD2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비판적 </a:t>
            </a:r>
            <a:r>
              <a:rPr kumimoji="1" lang="ko-KR" altLang="en-US" sz="3600" b="1" dirty="0" err="1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사고란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74B8-B83E-C2C9-AA94-8B1CC67D14A0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96CBFFD1-DE0C-51B5-5C1A-934648D1A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2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케이스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1978B3F2-4FB2-A699-412C-158773B5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21" y="2766232"/>
            <a:ext cx="2172957" cy="1595957"/>
          </a:xfrm>
          <a:prstGeom prst="rect">
            <a:avLst/>
          </a:prstGeom>
        </p:spPr>
      </p:pic>
      <p:pic>
        <p:nvPicPr>
          <p:cNvPr id="9" name="그림 8" descr="케이스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E0170A87-21EC-BF8E-6F26-0696D1A052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379838" y="2766231"/>
            <a:ext cx="2172957" cy="1595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413EA-8EF1-E5B9-1E53-707EB20177F5}"/>
              </a:ext>
            </a:extLst>
          </p:cNvPr>
          <p:cNvSpPr txBox="1"/>
          <p:nvPr/>
        </p:nvSpPr>
        <p:spPr>
          <a:xfrm>
            <a:off x="3942855" y="3075056"/>
            <a:ext cx="67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vs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58F67-C3EF-213A-A592-E6D66C247A1F}"/>
              </a:ext>
            </a:extLst>
          </p:cNvPr>
          <p:cNvSpPr txBox="1"/>
          <p:nvPr/>
        </p:nvSpPr>
        <p:spPr>
          <a:xfrm>
            <a:off x="7752865" y="3075056"/>
            <a:ext cx="67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vs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지혜로운 사람은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935A2152-0420-6DFA-9793-6DFBD0574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책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4B220D3-F45D-01C3-CE73-3B9C202F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88" y="1804086"/>
            <a:ext cx="2050099" cy="324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케이스, 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1978B3F2-4FB2-A699-412C-158773B5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21" y="2766232"/>
            <a:ext cx="2172957" cy="1595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지혜로운 사람은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13DB-224B-D430-C372-EE787C272D28}"/>
              </a:ext>
            </a:extLst>
          </p:cNvPr>
          <p:cNvSpPr txBox="1"/>
          <p:nvPr/>
        </p:nvSpPr>
        <p:spPr>
          <a:xfrm>
            <a:off x="936023" y="4738974"/>
            <a:ext cx="10666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책 한권만 읽은 사람</a:t>
            </a:r>
            <a:r>
              <a:rPr lang="en-US" altLang="ko-KR" sz="28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ore-KR" altLang="en-US" sz="24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F2A46561-2F3E-0F73-7954-F1C6A4F8F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8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지혜로운 사람은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6B3AE0-608A-B4B6-465C-52A8007B9C4E}"/>
              </a:ext>
            </a:extLst>
          </p:cNvPr>
          <p:cNvGrpSpPr>
            <a:grpSpLocks noChangeAspect="1"/>
          </p:cNvGrpSpPr>
          <p:nvPr/>
        </p:nvGrpSpPr>
        <p:grpSpPr>
          <a:xfrm>
            <a:off x="2411159" y="1328741"/>
            <a:ext cx="7369681" cy="4722018"/>
            <a:chOff x="2631569" y="1543053"/>
            <a:chExt cx="6020608" cy="3857619"/>
          </a:xfrm>
        </p:grpSpPr>
        <p:pic>
          <p:nvPicPr>
            <p:cNvPr id="4" name="그림 3" descr="사람, 인간의 얼굴, 스크린샷, 텍스트이(가) 표시된 사진&#10;&#10;자동 생성된 설명">
              <a:extLst>
                <a:ext uri="{FF2B5EF4-FFF2-40B4-BE49-F238E27FC236}">
                  <a16:creationId xmlns:a16="http://schemas.microsoft.com/office/drawing/2014/main" id="{6C437F46-3A71-DC66-87ED-665DBF52F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618" b="1088"/>
            <a:stretch/>
          </p:blipFill>
          <p:spPr>
            <a:xfrm>
              <a:off x="2631569" y="2131771"/>
              <a:ext cx="6020608" cy="3268901"/>
            </a:xfrm>
            <a:prstGeom prst="rect">
              <a:avLst/>
            </a:prstGeom>
          </p:spPr>
        </p:pic>
        <p:pic>
          <p:nvPicPr>
            <p:cNvPr id="3" name="그림 2" descr="사람, 인간의 얼굴, 스크린샷, 텍스트이(가) 표시된 사진&#10;&#10;자동 생성된 설명">
              <a:extLst>
                <a:ext uri="{FF2B5EF4-FFF2-40B4-BE49-F238E27FC236}">
                  <a16:creationId xmlns:a16="http://schemas.microsoft.com/office/drawing/2014/main" id="{53EB1594-0EDB-7AA9-1961-F565F79D3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705"/>
            <a:stretch/>
          </p:blipFill>
          <p:spPr>
            <a:xfrm>
              <a:off x="2631569" y="1543053"/>
              <a:ext cx="6020608" cy="3268901"/>
            </a:xfrm>
            <a:prstGeom prst="rect">
              <a:avLst/>
            </a:prstGeom>
          </p:spPr>
        </p:pic>
      </p:grpSp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4EA20B30-9EF2-2B5C-B0B8-485A1C392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2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 지혜로운 사람은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98731-62E1-4D3E-2195-F2765BBDD06B}"/>
              </a:ext>
            </a:extLst>
          </p:cNvPr>
          <p:cNvSpPr txBox="1"/>
          <p:nvPr/>
        </p:nvSpPr>
        <p:spPr>
          <a:xfrm>
            <a:off x="936023" y="2108639"/>
            <a:ext cx="6336315" cy="298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토마스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아퀴나스 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(1225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~</a:t>
            </a:r>
            <a:r>
              <a:rPr lang="ko-KR" altLang="en-US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1274)</a:t>
            </a:r>
            <a:b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중세 기독교의 대표적 신학자이자 스콜라 철학자</a:t>
            </a:r>
            <a:endParaRPr lang="en-US" altLang="ko-KR" sz="2400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권의 책 </a:t>
            </a:r>
            <a:r>
              <a:rPr lang="ko-KR" altLang="en-US" sz="24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밖에 읽지 않은 사람을 조심하라</a:t>
            </a:r>
            <a:r>
              <a:rPr lang="en-US" altLang="ko-KR" sz="240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독선적 이념의 폐해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 경계</a:t>
            </a:r>
            <a:b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2400" b="0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b="1" i="0" u="none" strike="noStrike" dirty="0">
                <a:solidFill>
                  <a:srgbClr val="19264A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비판적 사고의 중요성 강조</a:t>
            </a:r>
            <a:endParaRPr lang="ko-Kore-KR" altLang="en-US" sz="24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5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D889D188-040D-8BB8-B160-221E9B54F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페인팅, 인간의 얼굴, 그림이(가) 표시된 사진&#10;&#10;자동 생성된 설명">
            <a:extLst>
              <a:ext uri="{FF2B5EF4-FFF2-40B4-BE49-F238E27FC236}">
                <a16:creationId xmlns:a16="http://schemas.microsoft.com/office/drawing/2014/main" id="{73C8D519-4F79-E943-1BE2-82A375A0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622" y="1595806"/>
            <a:ext cx="2759372" cy="39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D4D31F-BD67-B6E8-CB2F-01531E692038}"/>
              </a:ext>
            </a:extLst>
          </p:cNvPr>
          <p:cNvSpPr txBox="1"/>
          <p:nvPr/>
        </p:nvSpPr>
        <p:spPr>
          <a:xfrm>
            <a:off x="-169070" y="6488668"/>
            <a:ext cx="407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en-US" altLang="ko-KR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0192971</a:t>
            </a:r>
            <a:r>
              <a:rPr kumimoji="1" lang="ko-KR" altLang="en-US" b="1" dirty="0">
                <a:solidFill>
                  <a:srgbClr val="19264A">
                    <a:alpha val="54000"/>
                  </a:srgb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소프트웨어학부 최동욱</a:t>
            </a:r>
            <a:endParaRPr kumimoji="1" lang="ko-Kore-KR" altLang="en-US" b="1" dirty="0">
              <a:solidFill>
                <a:srgbClr val="19264A">
                  <a:alpha val="54000"/>
                </a:srgb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A99078-A8C5-0272-844A-5D305E8B0940}"/>
              </a:ext>
            </a:extLst>
          </p:cNvPr>
          <p:cNvSpPr txBox="1"/>
          <p:nvPr/>
        </p:nvSpPr>
        <p:spPr>
          <a:xfrm>
            <a:off x="754347" y="474612"/>
            <a:ext cx="1033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맹자님의 말씀에 의하면</a:t>
            </a:r>
            <a:r>
              <a:rPr kumimoji="1" lang="en-US" altLang="ko-KR" sz="36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ore-KR" altLang="en-US" sz="36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98731-62E1-4D3E-2195-F2765BBDD06B}"/>
              </a:ext>
            </a:extLst>
          </p:cNvPr>
          <p:cNvSpPr txBox="1"/>
          <p:nvPr/>
        </p:nvSpPr>
        <p:spPr>
          <a:xfrm>
            <a:off x="5921659" y="3094482"/>
            <a:ext cx="4108881" cy="130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모른다</a:t>
            </a:r>
            <a:r>
              <a:rPr lang="en-US" altLang="ko-KR" sz="6000" b="1" dirty="0">
                <a:solidFill>
                  <a:srgbClr val="19264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lang="ko-Kore-KR" altLang="en-US" sz="4800" b="1" dirty="0">
              <a:solidFill>
                <a:srgbClr val="19264A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스케치, 그림, 인간의 얼굴, 페인팅이(가) 표시된 사진&#10;&#10;자동 생성된 설명">
            <a:extLst>
              <a:ext uri="{FF2B5EF4-FFF2-40B4-BE49-F238E27FC236}">
                <a16:creationId xmlns:a16="http://schemas.microsoft.com/office/drawing/2014/main" id="{D27231A1-D904-6158-100D-07F8CC113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32" y="1845796"/>
            <a:ext cx="2827626" cy="3918018"/>
          </a:xfrm>
          <a:prstGeom prst="rect">
            <a:avLst/>
          </a:prstGeom>
        </p:spPr>
      </p:pic>
      <p:pic>
        <p:nvPicPr>
          <p:cNvPr id="2" name="Picture 2" descr="비판 아이콘 비판적 사고 컬렉션의 간단한 요소 웹 디자인 템플릿 Infographics 등을 위한 창의적인 비판 아이콘">
            <a:extLst>
              <a:ext uri="{FF2B5EF4-FFF2-40B4-BE49-F238E27FC236}">
                <a16:creationId xmlns:a16="http://schemas.microsoft.com/office/drawing/2014/main" id="{2092CCA4-A92F-4534-B470-9BA4E6282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t="5614" r="23275" b="10175"/>
          <a:stretch/>
        </p:blipFill>
        <p:spPr bwMode="auto">
          <a:xfrm>
            <a:off x="10354962" y="4067562"/>
            <a:ext cx="1837038" cy="279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6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1628</Words>
  <Application>Microsoft Office PowerPoint</Application>
  <PresentationFormat>와이드스크린</PresentationFormat>
  <Paragraphs>218</Paragraphs>
  <Slides>31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최동욱</dc:creator>
  <cp:lastModifiedBy>최동욱</cp:lastModifiedBy>
  <cp:revision>6</cp:revision>
  <dcterms:created xsi:type="dcterms:W3CDTF">2023-06-04T09:04:02Z</dcterms:created>
  <dcterms:modified xsi:type="dcterms:W3CDTF">2023-06-12T15:44:17Z</dcterms:modified>
</cp:coreProperties>
</file>